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06" r:id="rId2"/>
    <p:sldId id="392" r:id="rId3"/>
    <p:sldId id="398" r:id="rId4"/>
    <p:sldId id="393" r:id="rId5"/>
    <p:sldId id="394" r:id="rId6"/>
    <p:sldId id="399" r:id="rId7"/>
    <p:sldId id="401" r:id="rId8"/>
    <p:sldId id="400" r:id="rId9"/>
    <p:sldId id="402" r:id="rId10"/>
    <p:sldId id="403" r:id="rId11"/>
    <p:sldId id="395" r:id="rId12"/>
    <p:sldId id="404" r:id="rId13"/>
    <p:sldId id="405" r:id="rId14"/>
    <p:sldId id="408" r:id="rId15"/>
    <p:sldId id="3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00" autoAdjust="0"/>
  </p:normalViewPr>
  <p:slideViewPr>
    <p:cSldViewPr snapToGrid="0">
      <p:cViewPr varScale="1">
        <p:scale>
          <a:sx n="93" d="100"/>
          <a:sy n="93" d="100"/>
        </p:scale>
        <p:origin x="118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609;&#29366;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609;&#29366;&#2227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609;&#29366;&#2227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609;&#29366;&#2227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609;&#29366;&#2227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609;&#29366;&#2227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609;&#29366;&#2227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609;&#29366;&#2227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609;&#29366;&#2227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各个子载波接收天线的准确率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接受天线1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Sheet1!$A$2:$A$31</c:f>
              <c:strCache>
                <c:ptCount val="30"/>
                <c:pt idx="0">
                  <c:v>子载波1</c:v>
                </c:pt>
                <c:pt idx="1">
                  <c:v>子载波2</c:v>
                </c:pt>
                <c:pt idx="2">
                  <c:v>子载波3</c:v>
                </c:pt>
                <c:pt idx="3">
                  <c:v>子载波4</c:v>
                </c:pt>
                <c:pt idx="4">
                  <c:v>子载波5</c:v>
                </c:pt>
                <c:pt idx="5">
                  <c:v>子载波6</c:v>
                </c:pt>
                <c:pt idx="6">
                  <c:v>子载波7</c:v>
                </c:pt>
                <c:pt idx="7">
                  <c:v>子载波8</c:v>
                </c:pt>
                <c:pt idx="8">
                  <c:v>子载波9</c:v>
                </c:pt>
                <c:pt idx="9">
                  <c:v>子载波10</c:v>
                </c:pt>
                <c:pt idx="10">
                  <c:v>子载波11</c:v>
                </c:pt>
                <c:pt idx="11">
                  <c:v>子载波12</c:v>
                </c:pt>
                <c:pt idx="12">
                  <c:v>子载波13</c:v>
                </c:pt>
                <c:pt idx="13">
                  <c:v>子载波14</c:v>
                </c:pt>
                <c:pt idx="14">
                  <c:v>子载波15</c:v>
                </c:pt>
                <c:pt idx="15">
                  <c:v>子载波16</c:v>
                </c:pt>
                <c:pt idx="16">
                  <c:v>子载波17</c:v>
                </c:pt>
                <c:pt idx="17">
                  <c:v>子载波18</c:v>
                </c:pt>
                <c:pt idx="18">
                  <c:v>子载波19</c:v>
                </c:pt>
                <c:pt idx="19">
                  <c:v>子载波20</c:v>
                </c:pt>
                <c:pt idx="20">
                  <c:v>子载波21</c:v>
                </c:pt>
                <c:pt idx="21">
                  <c:v>子载波22</c:v>
                </c:pt>
                <c:pt idx="22">
                  <c:v>子载波23</c:v>
                </c:pt>
                <c:pt idx="23">
                  <c:v>子载波24</c:v>
                </c:pt>
                <c:pt idx="24">
                  <c:v>子载波25</c:v>
                </c:pt>
                <c:pt idx="25">
                  <c:v>子载波26</c:v>
                </c:pt>
                <c:pt idx="26">
                  <c:v>子载波27</c:v>
                </c:pt>
                <c:pt idx="27">
                  <c:v>子载波28</c:v>
                </c:pt>
                <c:pt idx="28">
                  <c:v>子载波29</c:v>
                </c:pt>
                <c:pt idx="29">
                  <c:v>子载波30</c:v>
                </c:pt>
              </c:strCache>
            </c:strRef>
          </c:cat>
          <c:val>
            <c:numRef>
              <c:f>Sheet1!$B$2:$B$31</c:f>
              <c:numCache>
                <c:formatCode>0.00%</c:formatCode>
                <c:ptCount val="30"/>
                <c:pt idx="0">
                  <c:v>0.83899999999999997</c:v>
                </c:pt>
                <c:pt idx="1">
                  <c:v>0.85299999999999998</c:v>
                </c:pt>
                <c:pt idx="2">
                  <c:v>0.82399999999999995</c:v>
                </c:pt>
                <c:pt idx="3">
                  <c:v>0.83199999999999996</c:v>
                </c:pt>
                <c:pt idx="4">
                  <c:v>0.86299999999999999</c:v>
                </c:pt>
                <c:pt idx="5">
                  <c:v>0.85399999999999998</c:v>
                </c:pt>
                <c:pt idx="6">
                  <c:v>0.85599999999999998</c:v>
                </c:pt>
                <c:pt idx="7">
                  <c:v>0.84799999999999998</c:v>
                </c:pt>
                <c:pt idx="8">
                  <c:v>0.81499999999999995</c:v>
                </c:pt>
                <c:pt idx="9">
                  <c:v>0.83699999999999997</c:v>
                </c:pt>
                <c:pt idx="10">
                  <c:v>0.84399999999999997</c:v>
                </c:pt>
                <c:pt idx="11">
                  <c:v>0.85699999999999998</c:v>
                </c:pt>
                <c:pt idx="12">
                  <c:v>0.82499999999999996</c:v>
                </c:pt>
                <c:pt idx="13">
                  <c:v>0.85399999999999998</c:v>
                </c:pt>
                <c:pt idx="14">
                  <c:v>0.753</c:v>
                </c:pt>
                <c:pt idx="15">
                  <c:v>0.82899999999999996</c:v>
                </c:pt>
                <c:pt idx="16">
                  <c:v>0.82199999999999995</c:v>
                </c:pt>
                <c:pt idx="17">
                  <c:v>0.86199999999999999</c:v>
                </c:pt>
                <c:pt idx="18">
                  <c:v>0.86699999999999999</c:v>
                </c:pt>
                <c:pt idx="19">
                  <c:v>0.871</c:v>
                </c:pt>
                <c:pt idx="20">
                  <c:v>0.871</c:v>
                </c:pt>
                <c:pt idx="21">
                  <c:v>0.86499999999999999</c:v>
                </c:pt>
                <c:pt idx="22">
                  <c:v>0.86099999999999999</c:v>
                </c:pt>
                <c:pt idx="23">
                  <c:v>0.86299999999999999</c:v>
                </c:pt>
                <c:pt idx="24">
                  <c:v>0.876</c:v>
                </c:pt>
                <c:pt idx="25">
                  <c:v>0.874</c:v>
                </c:pt>
                <c:pt idx="26">
                  <c:v>0.85699999999999998</c:v>
                </c:pt>
                <c:pt idx="27">
                  <c:v>0.873</c:v>
                </c:pt>
                <c:pt idx="28">
                  <c:v>0.85499999999999998</c:v>
                </c:pt>
                <c:pt idx="29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A-4BAD-BAD3-67A9307538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接收天线2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Sheet1!$A$2:$A$31</c:f>
              <c:strCache>
                <c:ptCount val="30"/>
                <c:pt idx="0">
                  <c:v>子载波1</c:v>
                </c:pt>
                <c:pt idx="1">
                  <c:v>子载波2</c:v>
                </c:pt>
                <c:pt idx="2">
                  <c:v>子载波3</c:v>
                </c:pt>
                <c:pt idx="3">
                  <c:v>子载波4</c:v>
                </c:pt>
                <c:pt idx="4">
                  <c:v>子载波5</c:v>
                </c:pt>
                <c:pt idx="5">
                  <c:v>子载波6</c:v>
                </c:pt>
                <c:pt idx="6">
                  <c:v>子载波7</c:v>
                </c:pt>
                <c:pt idx="7">
                  <c:v>子载波8</c:v>
                </c:pt>
                <c:pt idx="8">
                  <c:v>子载波9</c:v>
                </c:pt>
                <c:pt idx="9">
                  <c:v>子载波10</c:v>
                </c:pt>
                <c:pt idx="10">
                  <c:v>子载波11</c:v>
                </c:pt>
                <c:pt idx="11">
                  <c:v>子载波12</c:v>
                </c:pt>
                <c:pt idx="12">
                  <c:v>子载波13</c:v>
                </c:pt>
                <c:pt idx="13">
                  <c:v>子载波14</c:v>
                </c:pt>
                <c:pt idx="14">
                  <c:v>子载波15</c:v>
                </c:pt>
                <c:pt idx="15">
                  <c:v>子载波16</c:v>
                </c:pt>
                <c:pt idx="16">
                  <c:v>子载波17</c:v>
                </c:pt>
                <c:pt idx="17">
                  <c:v>子载波18</c:v>
                </c:pt>
                <c:pt idx="18">
                  <c:v>子载波19</c:v>
                </c:pt>
                <c:pt idx="19">
                  <c:v>子载波20</c:v>
                </c:pt>
                <c:pt idx="20">
                  <c:v>子载波21</c:v>
                </c:pt>
                <c:pt idx="21">
                  <c:v>子载波22</c:v>
                </c:pt>
                <c:pt idx="22">
                  <c:v>子载波23</c:v>
                </c:pt>
                <c:pt idx="23">
                  <c:v>子载波24</c:v>
                </c:pt>
                <c:pt idx="24">
                  <c:v>子载波25</c:v>
                </c:pt>
                <c:pt idx="25">
                  <c:v>子载波26</c:v>
                </c:pt>
                <c:pt idx="26">
                  <c:v>子载波27</c:v>
                </c:pt>
                <c:pt idx="27">
                  <c:v>子载波28</c:v>
                </c:pt>
                <c:pt idx="28">
                  <c:v>子载波29</c:v>
                </c:pt>
                <c:pt idx="29">
                  <c:v>子载波30</c:v>
                </c:pt>
              </c:strCache>
            </c:strRef>
          </c:cat>
          <c:val>
            <c:numRef>
              <c:f>Sheet1!$C$2:$C$31</c:f>
              <c:numCache>
                <c:formatCode>0.00%</c:formatCode>
                <c:ptCount val="30"/>
                <c:pt idx="0">
                  <c:v>0.63300000000000001</c:v>
                </c:pt>
                <c:pt idx="1">
                  <c:v>0.77900000000000003</c:v>
                </c:pt>
                <c:pt idx="2">
                  <c:v>0.77500000000000002</c:v>
                </c:pt>
                <c:pt idx="3">
                  <c:v>0.76700000000000002</c:v>
                </c:pt>
                <c:pt idx="4">
                  <c:v>0.72899999999999998</c:v>
                </c:pt>
                <c:pt idx="5">
                  <c:v>0.68600000000000005</c:v>
                </c:pt>
                <c:pt idx="6">
                  <c:v>0.80700000000000005</c:v>
                </c:pt>
                <c:pt idx="7">
                  <c:v>0.58899999999999997</c:v>
                </c:pt>
                <c:pt idx="8">
                  <c:v>0.78200000000000003</c:v>
                </c:pt>
                <c:pt idx="9">
                  <c:v>0.84</c:v>
                </c:pt>
                <c:pt idx="10">
                  <c:v>0.83</c:v>
                </c:pt>
                <c:pt idx="11">
                  <c:v>0.82799999999999996</c:v>
                </c:pt>
                <c:pt idx="12">
                  <c:v>0.85599999999999998</c:v>
                </c:pt>
                <c:pt idx="13">
                  <c:v>0.68500000000000005</c:v>
                </c:pt>
                <c:pt idx="14">
                  <c:v>0.53500000000000003</c:v>
                </c:pt>
                <c:pt idx="15">
                  <c:v>0.71</c:v>
                </c:pt>
                <c:pt idx="16">
                  <c:v>0.66900000000000004</c:v>
                </c:pt>
                <c:pt idx="17">
                  <c:v>0.53800000000000003</c:v>
                </c:pt>
                <c:pt idx="18">
                  <c:v>0.64300000000000002</c:v>
                </c:pt>
                <c:pt idx="19">
                  <c:v>0.61199999999999999</c:v>
                </c:pt>
                <c:pt idx="20">
                  <c:v>0.6</c:v>
                </c:pt>
                <c:pt idx="21">
                  <c:v>0.62</c:v>
                </c:pt>
                <c:pt idx="22">
                  <c:v>0.61799999999999999</c:v>
                </c:pt>
                <c:pt idx="23">
                  <c:v>0.56299999999999994</c:v>
                </c:pt>
                <c:pt idx="24">
                  <c:v>0.622</c:v>
                </c:pt>
                <c:pt idx="25">
                  <c:v>0.57699999999999996</c:v>
                </c:pt>
                <c:pt idx="26">
                  <c:v>0.57599999999999996</c:v>
                </c:pt>
                <c:pt idx="27">
                  <c:v>0.56299999999999994</c:v>
                </c:pt>
                <c:pt idx="28">
                  <c:v>0.51400000000000001</c:v>
                </c:pt>
                <c:pt idx="29">
                  <c:v>0.55900000000000005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CA-4BAD-BAD3-67A9307538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接收天线3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Sheet1!$A$2:$A$31</c:f>
              <c:strCache>
                <c:ptCount val="30"/>
                <c:pt idx="0">
                  <c:v>子载波1</c:v>
                </c:pt>
                <c:pt idx="1">
                  <c:v>子载波2</c:v>
                </c:pt>
                <c:pt idx="2">
                  <c:v>子载波3</c:v>
                </c:pt>
                <c:pt idx="3">
                  <c:v>子载波4</c:v>
                </c:pt>
                <c:pt idx="4">
                  <c:v>子载波5</c:v>
                </c:pt>
                <c:pt idx="5">
                  <c:v>子载波6</c:v>
                </c:pt>
                <c:pt idx="6">
                  <c:v>子载波7</c:v>
                </c:pt>
                <c:pt idx="7">
                  <c:v>子载波8</c:v>
                </c:pt>
                <c:pt idx="8">
                  <c:v>子载波9</c:v>
                </c:pt>
                <c:pt idx="9">
                  <c:v>子载波10</c:v>
                </c:pt>
                <c:pt idx="10">
                  <c:v>子载波11</c:v>
                </c:pt>
                <c:pt idx="11">
                  <c:v>子载波12</c:v>
                </c:pt>
                <c:pt idx="12">
                  <c:v>子载波13</c:v>
                </c:pt>
                <c:pt idx="13">
                  <c:v>子载波14</c:v>
                </c:pt>
                <c:pt idx="14">
                  <c:v>子载波15</c:v>
                </c:pt>
                <c:pt idx="15">
                  <c:v>子载波16</c:v>
                </c:pt>
                <c:pt idx="16">
                  <c:v>子载波17</c:v>
                </c:pt>
                <c:pt idx="17">
                  <c:v>子载波18</c:v>
                </c:pt>
                <c:pt idx="18">
                  <c:v>子载波19</c:v>
                </c:pt>
                <c:pt idx="19">
                  <c:v>子载波20</c:v>
                </c:pt>
                <c:pt idx="20">
                  <c:v>子载波21</c:v>
                </c:pt>
                <c:pt idx="21">
                  <c:v>子载波22</c:v>
                </c:pt>
                <c:pt idx="22">
                  <c:v>子载波23</c:v>
                </c:pt>
                <c:pt idx="23">
                  <c:v>子载波24</c:v>
                </c:pt>
                <c:pt idx="24">
                  <c:v>子载波25</c:v>
                </c:pt>
                <c:pt idx="25">
                  <c:v>子载波26</c:v>
                </c:pt>
                <c:pt idx="26">
                  <c:v>子载波27</c:v>
                </c:pt>
                <c:pt idx="27">
                  <c:v>子载波28</c:v>
                </c:pt>
                <c:pt idx="28">
                  <c:v>子载波29</c:v>
                </c:pt>
                <c:pt idx="29">
                  <c:v>子载波30</c:v>
                </c:pt>
              </c:strCache>
            </c:strRef>
          </c:cat>
          <c:val>
            <c:numRef>
              <c:f>Sheet1!$D$2:$D$31</c:f>
              <c:numCache>
                <c:formatCode>0.00%</c:formatCode>
                <c:ptCount val="30"/>
                <c:pt idx="0">
                  <c:v>0.80300000000000005</c:v>
                </c:pt>
                <c:pt idx="1">
                  <c:v>0.65800000000000003</c:v>
                </c:pt>
                <c:pt idx="2">
                  <c:v>0.57099999999999995</c:v>
                </c:pt>
                <c:pt idx="3">
                  <c:v>0.65200000000000002</c:v>
                </c:pt>
                <c:pt idx="4">
                  <c:v>0.68200000000000005</c:v>
                </c:pt>
                <c:pt idx="5">
                  <c:v>0.61499999999999999</c:v>
                </c:pt>
                <c:pt idx="6">
                  <c:v>0.61</c:v>
                </c:pt>
                <c:pt idx="7">
                  <c:v>0.60699999999999998</c:v>
                </c:pt>
                <c:pt idx="8">
                  <c:v>0.64</c:v>
                </c:pt>
                <c:pt idx="9">
                  <c:v>0.68100000000000005</c:v>
                </c:pt>
                <c:pt idx="10">
                  <c:v>0.629</c:v>
                </c:pt>
                <c:pt idx="11">
                  <c:v>0.59699999999999998</c:v>
                </c:pt>
                <c:pt idx="12">
                  <c:v>0.63300000000000001</c:v>
                </c:pt>
                <c:pt idx="13">
                  <c:v>0.61099999999999999</c:v>
                </c:pt>
                <c:pt idx="14">
                  <c:v>0.76800000000000002</c:v>
                </c:pt>
                <c:pt idx="15">
                  <c:v>0.54300000000000004</c:v>
                </c:pt>
                <c:pt idx="16">
                  <c:v>0.72299999999999998</c:v>
                </c:pt>
                <c:pt idx="17">
                  <c:v>0.67400000000000004</c:v>
                </c:pt>
                <c:pt idx="18">
                  <c:v>0.63700000000000001</c:v>
                </c:pt>
                <c:pt idx="19">
                  <c:v>0.61799999999999999</c:v>
                </c:pt>
                <c:pt idx="20">
                  <c:v>0.70299999999999996</c:v>
                </c:pt>
                <c:pt idx="21">
                  <c:v>0.79800000000000004</c:v>
                </c:pt>
                <c:pt idx="22">
                  <c:v>0.875</c:v>
                </c:pt>
                <c:pt idx="23">
                  <c:v>0.88600000000000001</c:v>
                </c:pt>
                <c:pt idx="24">
                  <c:v>0.873</c:v>
                </c:pt>
                <c:pt idx="25">
                  <c:v>0.875</c:v>
                </c:pt>
                <c:pt idx="26">
                  <c:v>0.88800000000000001</c:v>
                </c:pt>
                <c:pt idx="27">
                  <c:v>0.879</c:v>
                </c:pt>
                <c:pt idx="28">
                  <c:v>0.872</c:v>
                </c:pt>
                <c:pt idx="29">
                  <c:v>0.85799999999999998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CA-4BAD-BAD3-67A930753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0429224"/>
        <c:axId val="420429552"/>
      </c:barChart>
      <c:catAx>
        <c:axId val="420429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0429552"/>
        <c:crosses val="autoZero"/>
        <c:auto val="1"/>
        <c:lblAlgn val="ctr"/>
        <c:lblOffset val="100"/>
        <c:noMultiLvlLbl val="0"/>
      </c:catAx>
      <c:valAx>
        <c:axId val="42042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0429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接收天线各个子载波的准确率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487270341207349"/>
          <c:y val="8.7801108194808977E-2"/>
          <c:w val="0.83295297462817153"/>
          <c:h val="0.49902704870224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子载波1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Sheet1!$B$2:$D$2</c:f>
              <c:numCache>
                <c:formatCode>0.00%</c:formatCode>
                <c:ptCount val="3"/>
                <c:pt idx="0">
                  <c:v>0.83899999999999997</c:v>
                </c:pt>
                <c:pt idx="1">
                  <c:v>0.63300000000000001</c:v>
                </c:pt>
                <c:pt idx="2">
                  <c:v>0.80300000000000005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0-4992-A745-72BB6DA364B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子载波2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Sheet1!$B$3:$D$3</c:f>
              <c:numCache>
                <c:formatCode>0.00%</c:formatCode>
                <c:ptCount val="3"/>
                <c:pt idx="0">
                  <c:v>0.85299999999999998</c:v>
                </c:pt>
                <c:pt idx="1">
                  <c:v>0.77900000000000003</c:v>
                </c:pt>
                <c:pt idx="2">
                  <c:v>0.65800000000000003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0-4992-A745-72BB6DA364B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子载波3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Sheet1!$B$4:$D$4</c:f>
              <c:numCache>
                <c:formatCode>0.00%</c:formatCode>
                <c:ptCount val="3"/>
                <c:pt idx="0">
                  <c:v>0.82399999999999995</c:v>
                </c:pt>
                <c:pt idx="1">
                  <c:v>0.77500000000000002</c:v>
                </c:pt>
                <c:pt idx="2">
                  <c:v>0.57099999999999995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0-4992-A745-72BB6DA364B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子载波4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Sheet1!$B$5:$D$5</c:f>
              <c:numCache>
                <c:formatCode>0.00%</c:formatCode>
                <c:ptCount val="3"/>
                <c:pt idx="0">
                  <c:v>0.83199999999999996</c:v>
                </c:pt>
                <c:pt idx="1">
                  <c:v>0.76700000000000002</c:v>
                </c:pt>
                <c:pt idx="2">
                  <c:v>0.65200000000000002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10-4992-A745-72BB6DA364B7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子载波5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Sheet1!$B$6:$D$6</c:f>
              <c:numCache>
                <c:formatCode>0.00%</c:formatCode>
                <c:ptCount val="3"/>
                <c:pt idx="0">
                  <c:v>0.86299999999999999</c:v>
                </c:pt>
                <c:pt idx="1">
                  <c:v>0.72899999999999998</c:v>
                </c:pt>
                <c:pt idx="2">
                  <c:v>0.68200000000000005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10-4992-A745-72BB6DA364B7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子载波6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Sheet1!$B$7:$D$7</c:f>
              <c:numCache>
                <c:formatCode>0.00%</c:formatCode>
                <c:ptCount val="3"/>
                <c:pt idx="0">
                  <c:v>0.85399999999999998</c:v>
                </c:pt>
                <c:pt idx="1">
                  <c:v>0.68600000000000005</c:v>
                </c:pt>
                <c:pt idx="2">
                  <c:v>0.61499999999999999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410-4992-A745-72BB6DA364B7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子载波7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Sheet1!$B$8:$D$8</c:f>
              <c:numCache>
                <c:formatCode>0.00%</c:formatCode>
                <c:ptCount val="3"/>
                <c:pt idx="0">
                  <c:v>0.85599999999999998</c:v>
                </c:pt>
                <c:pt idx="1">
                  <c:v>0.80700000000000005</c:v>
                </c:pt>
                <c:pt idx="2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10-4992-A745-72BB6DA364B7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子载波8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Sheet1!$B$9:$D$9</c:f>
              <c:numCache>
                <c:formatCode>0.00%</c:formatCode>
                <c:ptCount val="3"/>
                <c:pt idx="0">
                  <c:v>0.84799999999999998</c:v>
                </c:pt>
                <c:pt idx="1">
                  <c:v>0.58899999999999997</c:v>
                </c:pt>
                <c:pt idx="2">
                  <c:v>0.60699999999999998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410-4992-A745-72BB6DA364B7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子载波9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Sheet1!$B$10:$D$10</c:f>
              <c:numCache>
                <c:formatCode>0.00%</c:formatCode>
                <c:ptCount val="3"/>
                <c:pt idx="0">
                  <c:v>0.81499999999999995</c:v>
                </c:pt>
                <c:pt idx="1">
                  <c:v>0.78200000000000003</c:v>
                </c:pt>
                <c:pt idx="2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10-4992-A745-72BB6DA364B7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子载波10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Sheet1!$B$11:$D$11</c:f>
              <c:numCache>
                <c:formatCode>0.00%</c:formatCode>
                <c:ptCount val="3"/>
                <c:pt idx="0">
                  <c:v>0.83699999999999997</c:v>
                </c:pt>
                <c:pt idx="1">
                  <c:v>0.84</c:v>
                </c:pt>
                <c:pt idx="2">
                  <c:v>0.68100000000000005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410-4992-A745-72BB6DA364B7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子载波11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Sheet1!$B$12:$D$12</c:f>
              <c:numCache>
                <c:formatCode>0.00%</c:formatCode>
                <c:ptCount val="3"/>
                <c:pt idx="0">
                  <c:v>0.84399999999999997</c:v>
                </c:pt>
                <c:pt idx="1">
                  <c:v>0.83</c:v>
                </c:pt>
                <c:pt idx="2">
                  <c:v>0.629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410-4992-A745-72BB6DA364B7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  <c:pt idx="0">
                  <c:v>子载波12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Sheet1!$B$13:$D$13</c:f>
              <c:numCache>
                <c:formatCode>0.00%</c:formatCode>
                <c:ptCount val="3"/>
                <c:pt idx="0">
                  <c:v>0.85699999999999998</c:v>
                </c:pt>
                <c:pt idx="1">
                  <c:v>0.82799999999999996</c:v>
                </c:pt>
                <c:pt idx="2">
                  <c:v>0.59699999999999998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410-4992-A745-72BB6DA364B7}"/>
            </c:ext>
          </c:extLst>
        </c:ser>
        <c:ser>
          <c:idx val="12"/>
          <c:order val="12"/>
          <c:tx>
            <c:strRef>
              <c:f>Sheet1!$A$14</c:f>
              <c:strCache>
                <c:ptCount val="1"/>
                <c:pt idx="0">
                  <c:v>子载波13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Sheet1!$B$14:$D$14</c:f>
              <c:numCache>
                <c:formatCode>0.00%</c:formatCode>
                <c:ptCount val="3"/>
                <c:pt idx="0">
                  <c:v>0.82499999999999996</c:v>
                </c:pt>
                <c:pt idx="1">
                  <c:v>0.85599999999999998</c:v>
                </c:pt>
                <c:pt idx="2">
                  <c:v>0.63300000000000001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410-4992-A745-72BB6DA364B7}"/>
            </c:ext>
          </c:extLst>
        </c:ser>
        <c:ser>
          <c:idx val="13"/>
          <c:order val="13"/>
          <c:tx>
            <c:strRef>
              <c:f>Sheet1!$A$15</c:f>
              <c:strCache>
                <c:ptCount val="1"/>
                <c:pt idx="0">
                  <c:v>子载波14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Sheet1!$B$15:$D$15</c:f>
              <c:numCache>
                <c:formatCode>0.00%</c:formatCode>
                <c:ptCount val="3"/>
                <c:pt idx="0">
                  <c:v>0.85399999999999998</c:v>
                </c:pt>
                <c:pt idx="1">
                  <c:v>0.68500000000000005</c:v>
                </c:pt>
                <c:pt idx="2">
                  <c:v>0.61099999999999999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410-4992-A745-72BB6DA364B7}"/>
            </c:ext>
          </c:extLst>
        </c:ser>
        <c:ser>
          <c:idx val="14"/>
          <c:order val="14"/>
          <c:tx>
            <c:strRef>
              <c:f>Sheet1!$A$16</c:f>
              <c:strCache>
                <c:ptCount val="1"/>
                <c:pt idx="0">
                  <c:v>子载波15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Sheet1!$B$16:$D$16</c:f>
              <c:numCache>
                <c:formatCode>0.00%</c:formatCode>
                <c:ptCount val="3"/>
                <c:pt idx="0">
                  <c:v>0.753</c:v>
                </c:pt>
                <c:pt idx="1">
                  <c:v>0.53500000000000003</c:v>
                </c:pt>
                <c:pt idx="2">
                  <c:v>0.76800000000000002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410-4992-A745-72BB6DA364B7}"/>
            </c:ext>
          </c:extLst>
        </c:ser>
        <c:ser>
          <c:idx val="15"/>
          <c:order val="15"/>
          <c:tx>
            <c:strRef>
              <c:f>Sheet1!$A$17</c:f>
              <c:strCache>
                <c:ptCount val="1"/>
                <c:pt idx="0">
                  <c:v>子载波16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Sheet1!$B$17:$D$17</c:f>
              <c:numCache>
                <c:formatCode>0.00%</c:formatCode>
                <c:ptCount val="3"/>
                <c:pt idx="0">
                  <c:v>0.82899999999999996</c:v>
                </c:pt>
                <c:pt idx="1">
                  <c:v>0.71</c:v>
                </c:pt>
                <c:pt idx="2">
                  <c:v>0.54300000000000004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B410-4992-A745-72BB6DA364B7}"/>
            </c:ext>
          </c:extLst>
        </c:ser>
        <c:ser>
          <c:idx val="16"/>
          <c:order val="16"/>
          <c:tx>
            <c:strRef>
              <c:f>Sheet1!$A$18</c:f>
              <c:strCache>
                <c:ptCount val="1"/>
                <c:pt idx="0">
                  <c:v>子载波17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Sheet1!$B$18:$D$18</c:f>
              <c:numCache>
                <c:formatCode>0.00%</c:formatCode>
                <c:ptCount val="3"/>
                <c:pt idx="0">
                  <c:v>0.82199999999999995</c:v>
                </c:pt>
                <c:pt idx="1">
                  <c:v>0.66900000000000004</c:v>
                </c:pt>
                <c:pt idx="2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B410-4992-A745-72BB6DA364B7}"/>
            </c:ext>
          </c:extLst>
        </c:ser>
        <c:ser>
          <c:idx val="17"/>
          <c:order val="17"/>
          <c:tx>
            <c:strRef>
              <c:f>Sheet1!$A$19</c:f>
              <c:strCache>
                <c:ptCount val="1"/>
                <c:pt idx="0">
                  <c:v>子载波18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Sheet1!$B$19:$D$19</c:f>
              <c:numCache>
                <c:formatCode>0.00%</c:formatCode>
                <c:ptCount val="3"/>
                <c:pt idx="0">
                  <c:v>0.86199999999999999</c:v>
                </c:pt>
                <c:pt idx="1">
                  <c:v>0.53800000000000003</c:v>
                </c:pt>
                <c:pt idx="2">
                  <c:v>0.67400000000000004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B410-4992-A745-72BB6DA364B7}"/>
            </c:ext>
          </c:extLst>
        </c:ser>
        <c:ser>
          <c:idx val="18"/>
          <c:order val="18"/>
          <c:tx>
            <c:strRef>
              <c:f>Sheet1!$A$20</c:f>
              <c:strCache>
                <c:ptCount val="1"/>
                <c:pt idx="0">
                  <c:v>子载波19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Sheet1!$B$20:$D$20</c:f>
              <c:numCache>
                <c:formatCode>0.00%</c:formatCode>
                <c:ptCount val="3"/>
                <c:pt idx="0">
                  <c:v>0.86699999999999999</c:v>
                </c:pt>
                <c:pt idx="1">
                  <c:v>0.64300000000000002</c:v>
                </c:pt>
                <c:pt idx="2">
                  <c:v>0.63700000000000001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B410-4992-A745-72BB6DA364B7}"/>
            </c:ext>
          </c:extLst>
        </c:ser>
        <c:ser>
          <c:idx val="19"/>
          <c:order val="19"/>
          <c:tx>
            <c:strRef>
              <c:f>Sheet1!$A$21</c:f>
              <c:strCache>
                <c:ptCount val="1"/>
                <c:pt idx="0">
                  <c:v>子载波20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Sheet1!$B$21:$D$21</c:f>
              <c:numCache>
                <c:formatCode>0.00%</c:formatCode>
                <c:ptCount val="3"/>
                <c:pt idx="0">
                  <c:v>0.871</c:v>
                </c:pt>
                <c:pt idx="1">
                  <c:v>0.61199999999999999</c:v>
                </c:pt>
                <c:pt idx="2">
                  <c:v>0.61799999999999999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B410-4992-A745-72BB6DA364B7}"/>
            </c:ext>
          </c:extLst>
        </c:ser>
        <c:ser>
          <c:idx val="20"/>
          <c:order val="20"/>
          <c:tx>
            <c:strRef>
              <c:f>Sheet1!$A$22</c:f>
              <c:strCache>
                <c:ptCount val="1"/>
                <c:pt idx="0">
                  <c:v>子载波21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Sheet1!$B$22:$D$22</c:f>
              <c:numCache>
                <c:formatCode>0.00%</c:formatCode>
                <c:ptCount val="3"/>
                <c:pt idx="0">
                  <c:v>0.871</c:v>
                </c:pt>
                <c:pt idx="1">
                  <c:v>0.6</c:v>
                </c:pt>
                <c:pt idx="2">
                  <c:v>0.70299999999999996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410-4992-A745-72BB6DA364B7}"/>
            </c:ext>
          </c:extLst>
        </c:ser>
        <c:ser>
          <c:idx val="21"/>
          <c:order val="21"/>
          <c:tx>
            <c:strRef>
              <c:f>Sheet1!$A$23</c:f>
              <c:strCache>
                <c:ptCount val="1"/>
                <c:pt idx="0">
                  <c:v>子载波22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Sheet1!$B$23:$D$23</c:f>
              <c:numCache>
                <c:formatCode>0.00%</c:formatCode>
                <c:ptCount val="3"/>
                <c:pt idx="0">
                  <c:v>0.86499999999999999</c:v>
                </c:pt>
                <c:pt idx="1">
                  <c:v>0.62</c:v>
                </c:pt>
                <c:pt idx="2">
                  <c:v>0.79800000000000004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B410-4992-A745-72BB6DA364B7}"/>
            </c:ext>
          </c:extLst>
        </c:ser>
        <c:ser>
          <c:idx val="22"/>
          <c:order val="22"/>
          <c:tx>
            <c:strRef>
              <c:f>Sheet1!$A$24</c:f>
              <c:strCache>
                <c:ptCount val="1"/>
                <c:pt idx="0">
                  <c:v>子载波23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Sheet1!$B$24:$D$24</c:f>
              <c:numCache>
                <c:formatCode>0.00%</c:formatCode>
                <c:ptCount val="3"/>
                <c:pt idx="0">
                  <c:v>0.86099999999999999</c:v>
                </c:pt>
                <c:pt idx="1">
                  <c:v>0.61799999999999999</c:v>
                </c:pt>
                <c:pt idx="2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410-4992-A745-72BB6DA364B7}"/>
            </c:ext>
          </c:extLst>
        </c:ser>
        <c:ser>
          <c:idx val="23"/>
          <c:order val="23"/>
          <c:tx>
            <c:strRef>
              <c:f>Sheet1!$A$25</c:f>
              <c:strCache>
                <c:ptCount val="1"/>
                <c:pt idx="0">
                  <c:v>子载波24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Sheet1!$B$25:$D$25</c:f>
              <c:numCache>
                <c:formatCode>0.00%</c:formatCode>
                <c:ptCount val="3"/>
                <c:pt idx="0">
                  <c:v>0.86299999999999999</c:v>
                </c:pt>
                <c:pt idx="1">
                  <c:v>0.56299999999999994</c:v>
                </c:pt>
                <c:pt idx="2">
                  <c:v>0.88600000000000001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B410-4992-A745-72BB6DA364B7}"/>
            </c:ext>
          </c:extLst>
        </c:ser>
        <c:ser>
          <c:idx val="24"/>
          <c:order val="24"/>
          <c:tx>
            <c:strRef>
              <c:f>Sheet1!$A$26</c:f>
              <c:strCache>
                <c:ptCount val="1"/>
                <c:pt idx="0">
                  <c:v>子载波25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Sheet1!$B$26:$D$26</c:f>
              <c:numCache>
                <c:formatCode>0.00%</c:formatCode>
                <c:ptCount val="3"/>
                <c:pt idx="0">
                  <c:v>0.876</c:v>
                </c:pt>
                <c:pt idx="1">
                  <c:v>0.622</c:v>
                </c:pt>
                <c:pt idx="2">
                  <c:v>0.873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B410-4992-A745-72BB6DA364B7}"/>
            </c:ext>
          </c:extLst>
        </c:ser>
        <c:ser>
          <c:idx val="25"/>
          <c:order val="25"/>
          <c:tx>
            <c:strRef>
              <c:f>Sheet1!$A$27</c:f>
              <c:strCache>
                <c:ptCount val="1"/>
                <c:pt idx="0">
                  <c:v>子载波26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Sheet1!$B$27:$D$27</c:f>
              <c:numCache>
                <c:formatCode>0.00%</c:formatCode>
                <c:ptCount val="3"/>
                <c:pt idx="0">
                  <c:v>0.874</c:v>
                </c:pt>
                <c:pt idx="1">
                  <c:v>0.57699999999999996</c:v>
                </c:pt>
                <c:pt idx="2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B410-4992-A745-72BB6DA364B7}"/>
            </c:ext>
          </c:extLst>
        </c:ser>
        <c:ser>
          <c:idx val="26"/>
          <c:order val="26"/>
          <c:tx>
            <c:strRef>
              <c:f>Sheet1!$A$28</c:f>
              <c:strCache>
                <c:ptCount val="1"/>
                <c:pt idx="0">
                  <c:v>子载波27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Sheet1!$B$28:$D$28</c:f>
              <c:numCache>
                <c:formatCode>0.00%</c:formatCode>
                <c:ptCount val="3"/>
                <c:pt idx="0">
                  <c:v>0.85699999999999998</c:v>
                </c:pt>
                <c:pt idx="1">
                  <c:v>0.57599999999999996</c:v>
                </c:pt>
                <c:pt idx="2">
                  <c:v>0.88800000000000001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B410-4992-A745-72BB6DA364B7}"/>
            </c:ext>
          </c:extLst>
        </c:ser>
        <c:ser>
          <c:idx val="27"/>
          <c:order val="27"/>
          <c:tx>
            <c:strRef>
              <c:f>Sheet1!$A$29</c:f>
              <c:strCache>
                <c:ptCount val="1"/>
                <c:pt idx="0">
                  <c:v>子载波28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Sheet1!$B$29:$D$29</c:f>
              <c:numCache>
                <c:formatCode>0.00%</c:formatCode>
                <c:ptCount val="3"/>
                <c:pt idx="0">
                  <c:v>0.873</c:v>
                </c:pt>
                <c:pt idx="1">
                  <c:v>0.56299999999999994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B410-4992-A745-72BB6DA364B7}"/>
            </c:ext>
          </c:extLst>
        </c:ser>
        <c:ser>
          <c:idx val="28"/>
          <c:order val="28"/>
          <c:tx>
            <c:strRef>
              <c:f>Sheet1!$A$30</c:f>
              <c:strCache>
                <c:ptCount val="1"/>
                <c:pt idx="0">
                  <c:v>子载波29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Sheet1!$B$30:$D$30</c:f>
              <c:numCache>
                <c:formatCode>0.00%</c:formatCode>
                <c:ptCount val="3"/>
                <c:pt idx="0">
                  <c:v>0.85499999999999998</c:v>
                </c:pt>
                <c:pt idx="1">
                  <c:v>0.51400000000000001</c:v>
                </c:pt>
                <c:pt idx="2">
                  <c:v>0.872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B410-4992-A745-72BB6DA364B7}"/>
            </c:ext>
          </c:extLst>
        </c:ser>
        <c:ser>
          <c:idx val="29"/>
          <c:order val="29"/>
          <c:tx>
            <c:strRef>
              <c:f>Sheet1!$A$31</c:f>
              <c:strCache>
                <c:ptCount val="1"/>
                <c:pt idx="0">
                  <c:v>子载波30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接受天线1</c:v>
                </c:pt>
                <c:pt idx="1">
                  <c:v>接收天线2</c:v>
                </c:pt>
                <c:pt idx="2">
                  <c:v>接收天线3</c:v>
                </c:pt>
              </c:strCache>
            </c:strRef>
          </c:cat>
          <c:val>
            <c:numRef>
              <c:f>Sheet1!$B$31:$D$31</c:f>
              <c:numCache>
                <c:formatCode>0.00%</c:formatCode>
                <c:ptCount val="3"/>
                <c:pt idx="0">
                  <c:v>0.875</c:v>
                </c:pt>
                <c:pt idx="1">
                  <c:v>0.55900000000000005</c:v>
                </c:pt>
                <c:pt idx="2">
                  <c:v>0.85799999999999998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B410-4992-A745-72BB6DA364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7090912"/>
        <c:axId val="517093536"/>
      </c:barChart>
      <c:catAx>
        <c:axId val="51709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7093536"/>
        <c:crosses val="autoZero"/>
        <c:auto val="1"/>
        <c:lblAlgn val="ctr"/>
        <c:lblOffset val="100"/>
        <c:noMultiLvlLbl val="0"/>
      </c:catAx>
      <c:valAx>
        <c:axId val="51709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709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SVM</a:t>
            </a:r>
            <a:r>
              <a:rPr lang="zh-CN" altLang="en-US"/>
              <a:t>在场景</a:t>
            </a:r>
            <a:r>
              <a:rPr lang="en-US" altLang="zh-CN"/>
              <a:t>1</a:t>
            </a:r>
            <a:r>
              <a:rPr lang="zh-CN" altLang="en-US"/>
              <a:t>和场景</a:t>
            </a:r>
            <a:r>
              <a:rPr lang="en-US" altLang="zh-CN"/>
              <a:t>2</a:t>
            </a:r>
            <a:r>
              <a:rPr lang="zh-CN" altLang="en-US"/>
              <a:t>下的分类准确率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Sheet1!$B$69</c:f>
              <c:strCache>
                <c:ptCount val="1"/>
                <c:pt idx="0">
                  <c:v>场景1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Sheet1!$A$70:$A$79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Sheet1!$B$70:$B$79</c:f>
              <c:numCache>
                <c:formatCode>0.00%</c:formatCode>
                <c:ptCount val="10"/>
                <c:pt idx="0">
                  <c:v>0.92500000000000004</c:v>
                </c:pt>
                <c:pt idx="1">
                  <c:v>0.92600000000000005</c:v>
                </c:pt>
                <c:pt idx="2">
                  <c:v>0.93400000000000005</c:v>
                </c:pt>
                <c:pt idx="3">
                  <c:v>0.94</c:v>
                </c:pt>
                <c:pt idx="4">
                  <c:v>0.93200000000000005</c:v>
                </c:pt>
                <c:pt idx="5">
                  <c:v>0.92500000000000004</c:v>
                </c:pt>
                <c:pt idx="6">
                  <c:v>0.93</c:v>
                </c:pt>
                <c:pt idx="7">
                  <c:v>0.94199999999999995</c:v>
                </c:pt>
                <c:pt idx="8">
                  <c:v>0.93799999999999994</c:v>
                </c:pt>
                <c:pt idx="9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D-4B02-8CC6-2BB52CD21226}"/>
            </c:ext>
          </c:extLst>
        </c:ser>
        <c:ser>
          <c:idx val="1"/>
          <c:order val="1"/>
          <c:tx>
            <c:strRef>
              <c:f>Sheet1!$C$69</c:f>
              <c:strCache>
                <c:ptCount val="1"/>
                <c:pt idx="0">
                  <c:v>场景2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Sheet1!$A$70:$A$79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Sheet1!$C$70:$C$79</c:f>
              <c:numCache>
                <c:formatCode>0.00%</c:formatCode>
                <c:ptCount val="10"/>
                <c:pt idx="0">
                  <c:v>0.93200000000000005</c:v>
                </c:pt>
                <c:pt idx="1">
                  <c:v>0.92200000000000004</c:v>
                </c:pt>
                <c:pt idx="2" formatCode="0%">
                  <c:v>0.93</c:v>
                </c:pt>
                <c:pt idx="3">
                  <c:v>0.92500000000000004</c:v>
                </c:pt>
                <c:pt idx="4">
                  <c:v>0.92800000000000005</c:v>
                </c:pt>
                <c:pt idx="5">
                  <c:v>0.91900000000000004</c:v>
                </c:pt>
                <c:pt idx="6">
                  <c:v>0.92800000000000005</c:v>
                </c:pt>
                <c:pt idx="7">
                  <c:v>0.92600000000000005</c:v>
                </c:pt>
                <c:pt idx="8">
                  <c:v>0.93</c:v>
                </c:pt>
                <c:pt idx="9">
                  <c:v>0.92500000000000004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1D-4B02-8CC6-2BB52CD212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8018408"/>
        <c:axId val="722560952"/>
      </c:barChart>
      <c:catAx>
        <c:axId val="638018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2560952"/>
        <c:crosses val="autoZero"/>
        <c:auto val="1"/>
        <c:lblAlgn val="ctr"/>
        <c:lblOffset val="100"/>
        <c:noMultiLvlLbl val="0"/>
      </c:catAx>
      <c:valAx>
        <c:axId val="722560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018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KNN</a:t>
            </a:r>
            <a:r>
              <a:rPr lang="zh-CN" altLang="en-US"/>
              <a:t>在场景</a:t>
            </a:r>
            <a:r>
              <a:rPr lang="en-US" altLang="zh-CN"/>
              <a:t>1</a:t>
            </a:r>
            <a:r>
              <a:rPr lang="zh-CN" altLang="en-US"/>
              <a:t>和场景</a:t>
            </a:r>
            <a:r>
              <a:rPr lang="en-US" altLang="zh-CN"/>
              <a:t>2</a:t>
            </a:r>
            <a:r>
              <a:rPr lang="zh-CN" altLang="en-US"/>
              <a:t>下的分类准确率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Sheet1!$B$82</c:f>
              <c:strCache>
                <c:ptCount val="1"/>
                <c:pt idx="0">
                  <c:v>场景1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Sheet1!$A$83:$A$92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Sheet1!$B$83:$B$92</c:f>
              <c:numCache>
                <c:formatCode>0.00%</c:formatCode>
                <c:ptCount val="10"/>
                <c:pt idx="0">
                  <c:v>0.92800000000000005</c:v>
                </c:pt>
                <c:pt idx="1">
                  <c:v>0.92600000000000005</c:v>
                </c:pt>
                <c:pt idx="2">
                  <c:v>0.93100000000000005</c:v>
                </c:pt>
                <c:pt idx="3">
                  <c:v>0.92700000000000005</c:v>
                </c:pt>
                <c:pt idx="4">
                  <c:v>0.92200000000000004</c:v>
                </c:pt>
                <c:pt idx="5">
                  <c:v>0.92500000000000004</c:v>
                </c:pt>
                <c:pt idx="6">
                  <c:v>0.93</c:v>
                </c:pt>
                <c:pt idx="7">
                  <c:v>0.91200000000000003</c:v>
                </c:pt>
                <c:pt idx="8">
                  <c:v>0.92800000000000005</c:v>
                </c:pt>
                <c:pt idx="9">
                  <c:v>0.93200000000000005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B7-41A3-8C96-D4E952D6BCA9}"/>
            </c:ext>
          </c:extLst>
        </c:ser>
        <c:ser>
          <c:idx val="1"/>
          <c:order val="1"/>
          <c:tx>
            <c:strRef>
              <c:f>Sheet1!$C$82</c:f>
              <c:strCache>
                <c:ptCount val="1"/>
                <c:pt idx="0">
                  <c:v>场景2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Sheet1!$A$83:$A$92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Sheet1!$C$83:$C$92</c:f>
              <c:numCache>
                <c:formatCode>0.00%</c:formatCode>
                <c:ptCount val="10"/>
                <c:pt idx="0">
                  <c:v>0.90200000000000002</c:v>
                </c:pt>
                <c:pt idx="1">
                  <c:v>0.91200000000000003</c:v>
                </c:pt>
                <c:pt idx="2" formatCode="0%">
                  <c:v>0.90800000000000003</c:v>
                </c:pt>
                <c:pt idx="3">
                  <c:v>0.91500000000000004</c:v>
                </c:pt>
                <c:pt idx="4">
                  <c:v>0.90600000000000003</c:v>
                </c:pt>
                <c:pt idx="5">
                  <c:v>0.90900000000000003</c:v>
                </c:pt>
                <c:pt idx="6">
                  <c:v>0.90500000000000003</c:v>
                </c:pt>
                <c:pt idx="7">
                  <c:v>0.90600000000000003</c:v>
                </c:pt>
                <c:pt idx="8">
                  <c:v>0.9</c:v>
                </c:pt>
                <c:pt idx="9">
                  <c:v>0.89900000000000002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B7-41A3-8C96-D4E952D6B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0437336"/>
        <c:axId val="640438648"/>
      </c:barChart>
      <c:catAx>
        <c:axId val="640437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0438648"/>
        <c:crosses val="autoZero"/>
        <c:auto val="1"/>
        <c:lblAlgn val="ctr"/>
        <c:lblOffset val="100"/>
        <c:noMultiLvlLbl val="0"/>
      </c:catAx>
      <c:valAx>
        <c:axId val="640438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043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LSTM</a:t>
            </a:r>
            <a:r>
              <a:rPr lang="zh-CN" altLang="en-US"/>
              <a:t>在场景</a:t>
            </a:r>
            <a:r>
              <a:rPr lang="en-US" altLang="zh-CN"/>
              <a:t>1</a:t>
            </a:r>
            <a:r>
              <a:rPr lang="zh-CN" altLang="en-US"/>
              <a:t>和场景</a:t>
            </a:r>
            <a:r>
              <a:rPr lang="en-US" altLang="zh-CN"/>
              <a:t>2</a:t>
            </a:r>
            <a:r>
              <a:rPr lang="zh-CN" altLang="en-US"/>
              <a:t>下的分类准确率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Sheet1!$B$101</c:f>
              <c:strCache>
                <c:ptCount val="1"/>
                <c:pt idx="0">
                  <c:v>场景1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Sheet1!$A$102:$A$111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Sheet1!$B$102:$B$111</c:f>
              <c:numCache>
                <c:formatCode>0.00%</c:formatCode>
                <c:ptCount val="10"/>
                <c:pt idx="0">
                  <c:v>0.95799999999999996</c:v>
                </c:pt>
                <c:pt idx="1">
                  <c:v>0.95899999999999996</c:v>
                </c:pt>
                <c:pt idx="2">
                  <c:v>0.96099999999999997</c:v>
                </c:pt>
                <c:pt idx="3">
                  <c:v>0.95699999999999996</c:v>
                </c:pt>
                <c:pt idx="4">
                  <c:v>0.96199999999999997</c:v>
                </c:pt>
                <c:pt idx="5">
                  <c:v>0.96299999999999997</c:v>
                </c:pt>
                <c:pt idx="6">
                  <c:v>0.96</c:v>
                </c:pt>
                <c:pt idx="7">
                  <c:v>0.96199999999999997</c:v>
                </c:pt>
                <c:pt idx="8">
                  <c:v>0.96099999999999997</c:v>
                </c:pt>
                <c:pt idx="9">
                  <c:v>0.95899999999999996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A8-45A4-8EF7-3F6BD972D2A3}"/>
            </c:ext>
          </c:extLst>
        </c:ser>
        <c:ser>
          <c:idx val="1"/>
          <c:order val="1"/>
          <c:tx>
            <c:strRef>
              <c:f>Sheet1!$C$101</c:f>
              <c:strCache>
                <c:ptCount val="1"/>
                <c:pt idx="0">
                  <c:v>场景2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Sheet1!$A$102:$A$111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Sheet1!$C$102:$C$111</c:f>
              <c:numCache>
                <c:formatCode>0.00%</c:formatCode>
                <c:ptCount val="10"/>
                <c:pt idx="0">
                  <c:v>0.93899999999999995</c:v>
                </c:pt>
                <c:pt idx="1">
                  <c:v>0.94199999999999995</c:v>
                </c:pt>
                <c:pt idx="2" formatCode="0%">
                  <c:v>0.94</c:v>
                </c:pt>
                <c:pt idx="3">
                  <c:v>0.94099999999999995</c:v>
                </c:pt>
                <c:pt idx="4">
                  <c:v>0.93700000000000006</c:v>
                </c:pt>
                <c:pt idx="5">
                  <c:v>0.93899999999999995</c:v>
                </c:pt>
                <c:pt idx="6">
                  <c:v>0.94</c:v>
                </c:pt>
                <c:pt idx="7">
                  <c:v>0.93799999999999994</c:v>
                </c:pt>
                <c:pt idx="8">
                  <c:v>0.94299999999999995</c:v>
                </c:pt>
                <c:pt idx="9">
                  <c:v>0.94199999999999995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A8-45A4-8EF7-3F6BD972D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5124272"/>
        <c:axId val="725124600"/>
      </c:barChart>
      <c:catAx>
        <c:axId val="72512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5124600"/>
        <c:crosses val="autoZero"/>
        <c:auto val="1"/>
        <c:lblAlgn val="ctr"/>
        <c:lblOffset val="100"/>
        <c:noMultiLvlLbl val="0"/>
      </c:catAx>
      <c:valAx>
        <c:axId val="725124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512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误码率和距离之间的关系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Sheet1!$B$113</c:f>
              <c:strCache>
                <c:ptCount val="1"/>
                <c:pt idx="0">
                  <c:v>误码率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Sheet1!$A$114:$A$122</c:f>
              <c:strCache>
                <c:ptCount val="9"/>
                <c:pt idx="0">
                  <c:v>100cm</c:v>
                </c:pt>
                <c:pt idx="1">
                  <c:v>150cm</c:v>
                </c:pt>
                <c:pt idx="2">
                  <c:v>200cm</c:v>
                </c:pt>
                <c:pt idx="3">
                  <c:v>250cm</c:v>
                </c:pt>
                <c:pt idx="4">
                  <c:v>300cm</c:v>
                </c:pt>
                <c:pt idx="5">
                  <c:v>350cm</c:v>
                </c:pt>
                <c:pt idx="6">
                  <c:v>400cm</c:v>
                </c:pt>
                <c:pt idx="7">
                  <c:v>450cm</c:v>
                </c:pt>
                <c:pt idx="8">
                  <c:v>500cm</c:v>
                </c:pt>
              </c:strCache>
            </c:strRef>
          </c:cat>
          <c:val>
            <c:numRef>
              <c:f>Sheet1!$B$114:$B$122</c:f>
              <c:numCache>
                <c:formatCode>0.00%</c:formatCode>
                <c:ptCount val="9"/>
                <c:pt idx="0">
                  <c:v>0.06</c:v>
                </c:pt>
                <c:pt idx="1">
                  <c:v>6.5000000000000002E-2</c:v>
                </c:pt>
                <c:pt idx="2">
                  <c:v>6.8000000000000005E-2</c:v>
                </c:pt>
                <c:pt idx="3">
                  <c:v>7.0999999999999994E-2</c:v>
                </c:pt>
                <c:pt idx="4">
                  <c:v>7.4999999999999997E-2</c:v>
                </c:pt>
                <c:pt idx="5">
                  <c:v>8.1000000000000003E-2</c:v>
                </c:pt>
                <c:pt idx="6">
                  <c:v>8.5999999999999993E-2</c:v>
                </c:pt>
                <c:pt idx="7">
                  <c:v>9.5000000000000001E-2</c:v>
                </c:pt>
                <c:pt idx="8">
                  <c:v>0.106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28-4A12-99CE-D40020D4C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9599304"/>
        <c:axId val="639599960"/>
      </c:barChart>
      <c:catAx>
        <c:axId val="639599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9599960"/>
        <c:crosses val="autoZero"/>
        <c:auto val="1"/>
        <c:lblAlgn val="ctr"/>
        <c:lblOffset val="100"/>
        <c:noMultiLvlLbl val="0"/>
      </c:catAx>
      <c:valAx>
        <c:axId val="639599960"/>
        <c:scaling>
          <c:orientation val="minMax"/>
          <c:max val="0.150000000000000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9599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/>
              <a:t>SVM</a:t>
            </a:r>
            <a:r>
              <a:rPr lang="zh-CN" altLang="en-US" sz="1200"/>
              <a:t>分类准确率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Sheet1!$B$133</c:f>
              <c:strCache>
                <c:ptCount val="1"/>
                <c:pt idx="0">
                  <c:v>场景1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Sheet1!$A$134:$A$143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Sheet1!$B$134:$B$143</c:f>
              <c:numCache>
                <c:formatCode>0.00%</c:formatCode>
                <c:ptCount val="10"/>
                <c:pt idx="0">
                  <c:v>0.97009999999999996</c:v>
                </c:pt>
                <c:pt idx="1">
                  <c:v>0.97340000000000004</c:v>
                </c:pt>
                <c:pt idx="2">
                  <c:v>0.97389999999999999</c:v>
                </c:pt>
                <c:pt idx="3">
                  <c:v>0.97330000000000005</c:v>
                </c:pt>
                <c:pt idx="4">
                  <c:v>0.97499999999999998</c:v>
                </c:pt>
                <c:pt idx="5">
                  <c:v>0.97070000000000001</c:v>
                </c:pt>
                <c:pt idx="6">
                  <c:v>0.97160000000000002</c:v>
                </c:pt>
                <c:pt idx="7">
                  <c:v>0.97099999999999997</c:v>
                </c:pt>
                <c:pt idx="8">
                  <c:v>0.9708</c:v>
                </c:pt>
                <c:pt idx="9">
                  <c:v>0.97409999999999997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3B-49D9-A944-8C23833AB808}"/>
            </c:ext>
          </c:extLst>
        </c:ser>
        <c:ser>
          <c:idx val="1"/>
          <c:order val="1"/>
          <c:tx>
            <c:strRef>
              <c:f>Sheet1!$C$133</c:f>
              <c:strCache>
                <c:ptCount val="1"/>
                <c:pt idx="0">
                  <c:v>场景2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Sheet1!$A$134:$A$143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Sheet1!$C$134:$C$143</c:f>
              <c:numCache>
                <c:formatCode>0.00%</c:formatCode>
                <c:ptCount val="10"/>
                <c:pt idx="0">
                  <c:v>0.96230000000000004</c:v>
                </c:pt>
                <c:pt idx="1">
                  <c:v>0.96289999999999998</c:v>
                </c:pt>
                <c:pt idx="2" formatCode="0%">
                  <c:v>0.96250000000000002</c:v>
                </c:pt>
                <c:pt idx="3">
                  <c:v>0.96030000000000004</c:v>
                </c:pt>
                <c:pt idx="4">
                  <c:v>0.96050000000000002</c:v>
                </c:pt>
                <c:pt idx="5">
                  <c:v>0.96089999999999998</c:v>
                </c:pt>
                <c:pt idx="6">
                  <c:v>0.96389999999999998</c:v>
                </c:pt>
                <c:pt idx="7">
                  <c:v>0.96340000000000003</c:v>
                </c:pt>
                <c:pt idx="8">
                  <c:v>0.96489999999999998</c:v>
                </c:pt>
                <c:pt idx="9">
                  <c:v>0.96319999999999995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3B-49D9-A944-8C23833AB8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1728648"/>
        <c:axId val="641730288"/>
      </c:barChart>
      <c:catAx>
        <c:axId val="64172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730288"/>
        <c:crosses val="autoZero"/>
        <c:auto val="1"/>
        <c:lblAlgn val="ctr"/>
        <c:lblOffset val="100"/>
        <c:noMultiLvlLbl val="0"/>
      </c:catAx>
      <c:valAx>
        <c:axId val="64173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728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/>
              <a:t>KNN</a:t>
            </a:r>
            <a:r>
              <a:rPr lang="zh-CN" altLang="en-US" sz="1200"/>
              <a:t>分类准确率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Sheet1!$B$147</c:f>
              <c:strCache>
                <c:ptCount val="1"/>
                <c:pt idx="0">
                  <c:v>场景1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Sheet1!$A$148:$A$157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Sheet1!$B$148:$B$157</c:f>
              <c:numCache>
                <c:formatCode>0.00%</c:formatCode>
                <c:ptCount val="10"/>
                <c:pt idx="0">
                  <c:v>0.96860000000000002</c:v>
                </c:pt>
                <c:pt idx="1">
                  <c:v>0.96909999999999996</c:v>
                </c:pt>
                <c:pt idx="2">
                  <c:v>0.96989999999999998</c:v>
                </c:pt>
                <c:pt idx="3">
                  <c:v>0.96950000000000003</c:v>
                </c:pt>
                <c:pt idx="4">
                  <c:v>0.96950000000000003</c:v>
                </c:pt>
                <c:pt idx="5">
                  <c:v>0.96740000000000004</c:v>
                </c:pt>
                <c:pt idx="6">
                  <c:v>0.96619999999999995</c:v>
                </c:pt>
                <c:pt idx="7">
                  <c:v>0.96830000000000005</c:v>
                </c:pt>
                <c:pt idx="8">
                  <c:v>0.96879999999999999</c:v>
                </c:pt>
                <c:pt idx="9">
                  <c:v>0.96860000000000002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DF-4B8B-B2C2-C2BCABF06A4E}"/>
            </c:ext>
          </c:extLst>
        </c:ser>
        <c:ser>
          <c:idx val="1"/>
          <c:order val="1"/>
          <c:tx>
            <c:strRef>
              <c:f>Sheet1!$C$147</c:f>
              <c:strCache>
                <c:ptCount val="1"/>
                <c:pt idx="0">
                  <c:v>场景2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Sheet1!$A$148:$A$157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Sheet1!$C$148:$C$157</c:f>
              <c:numCache>
                <c:formatCode>0.00%</c:formatCode>
                <c:ptCount val="10"/>
                <c:pt idx="0">
                  <c:v>0.9607</c:v>
                </c:pt>
                <c:pt idx="1">
                  <c:v>0.96409999999999996</c:v>
                </c:pt>
                <c:pt idx="2" formatCode="0%">
                  <c:v>0.95540000000000003</c:v>
                </c:pt>
                <c:pt idx="3">
                  <c:v>0.96389999999999998</c:v>
                </c:pt>
                <c:pt idx="4">
                  <c:v>0.96260000000000001</c:v>
                </c:pt>
                <c:pt idx="5">
                  <c:v>0.96120000000000005</c:v>
                </c:pt>
                <c:pt idx="6">
                  <c:v>0.95899999999999996</c:v>
                </c:pt>
                <c:pt idx="7">
                  <c:v>0.96140000000000003</c:v>
                </c:pt>
                <c:pt idx="8">
                  <c:v>0.96409999999999996</c:v>
                </c:pt>
                <c:pt idx="9">
                  <c:v>0.95889999999999997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DF-4B8B-B2C2-C2BCABF06A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6391688"/>
        <c:axId val="726393000"/>
      </c:barChart>
      <c:catAx>
        <c:axId val="726391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393000"/>
        <c:crosses val="autoZero"/>
        <c:auto val="1"/>
        <c:lblAlgn val="ctr"/>
        <c:lblOffset val="100"/>
        <c:noMultiLvlLbl val="0"/>
      </c:catAx>
      <c:valAx>
        <c:axId val="72639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391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Sheet1!$B$160</c:f>
              <c:strCache>
                <c:ptCount val="1"/>
                <c:pt idx="0">
                  <c:v>误码率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Sheet1!$A$161:$A$169</c:f>
              <c:strCache>
                <c:ptCount val="9"/>
                <c:pt idx="0">
                  <c:v>100cm</c:v>
                </c:pt>
                <c:pt idx="1">
                  <c:v>150cm</c:v>
                </c:pt>
                <c:pt idx="2">
                  <c:v>200cm</c:v>
                </c:pt>
                <c:pt idx="3">
                  <c:v>250cm</c:v>
                </c:pt>
                <c:pt idx="4">
                  <c:v>300cm</c:v>
                </c:pt>
                <c:pt idx="5">
                  <c:v>350cm</c:v>
                </c:pt>
                <c:pt idx="6">
                  <c:v>400cm</c:v>
                </c:pt>
                <c:pt idx="7">
                  <c:v>450cm</c:v>
                </c:pt>
                <c:pt idx="8">
                  <c:v>500cm</c:v>
                </c:pt>
              </c:strCache>
            </c:strRef>
          </c:cat>
          <c:val>
            <c:numRef>
              <c:f>Sheet1!$B$161:$B$169</c:f>
              <c:numCache>
                <c:formatCode>0.00%</c:formatCode>
                <c:ptCount val="9"/>
                <c:pt idx="0">
                  <c:v>3.5000000000000003E-2</c:v>
                </c:pt>
                <c:pt idx="1">
                  <c:v>3.7999999999999999E-2</c:v>
                </c:pt>
                <c:pt idx="2">
                  <c:v>0.04</c:v>
                </c:pt>
                <c:pt idx="3">
                  <c:v>4.5999999999999999E-2</c:v>
                </c:pt>
                <c:pt idx="4">
                  <c:v>5.1999999999999998E-2</c:v>
                </c:pt>
                <c:pt idx="5">
                  <c:v>5.8999999999999997E-2</c:v>
                </c:pt>
                <c:pt idx="6">
                  <c:v>6.8000000000000005E-2</c:v>
                </c:pt>
                <c:pt idx="7">
                  <c:v>7.2999999999999995E-2</c:v>
                </c:pt>
                <c:pt idx="8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9B-4567-AB63-3FE14A778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1536232"/>
        <c:axId val="641532624"/>
      </c:barChart>
      <c:catAx>
        <c:axId val="641536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d1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532624"/>
        <c:crosses val="autoZero"/>
        <c:auto val="1"/>
        <c:lblAlgn val="ctr"/>
        <c:lblOffset val="100"/>
        <c:noMultiLvlLbl val="0"/>
      </c:catAx>
      <c:valAx>
        <c:axId val="64153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误码率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536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48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89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0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097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984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66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DBD13-4AC8-4FCD-9B2D-95A1636FBB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29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59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64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21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5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76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57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5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78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  <a:t>2022/4/10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63661" y="2843133"/>
            <a:ext cx="6462759" cy="126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dirty="0">
                <a:solidFill>
                  <a:srgbClr val="AB2B2B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ZigBee</a:t>
            </a:r>
            <a:r>
              <a:rPr lang="zh-CN" altLang="en-US" sz="3200" b="1" dirty="0">
                <a:solidFill>
                  <a:srgbClr val="AB2B2B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dirty="0" err="1">
                <a:solidFill>
                  <a:srgbClr val="AB2B2B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WiFi</a:t>
            </a:r>
            <a:r>
              <a:rPr lang="zh-CN" altLang="en-US" sz="3200" b="1" dirty="0">
                <a:solidFill>
                  <a:srgbClr val="AB2B2B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的双向跨协议通信技术研究</a:t>
            </a:r>
            <a:endParaRPr lang="en-US" altLang="zh-CN" sz="3200" b="1" dirty="0">
              <a:solidFill>
                <a:srgbClr val="AB2B2B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A1AB2-B78C-41AE-A2B8-857BE00B4F57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第三章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8FCC43-D9B9-4C62-B958-FAA898B3DFF6}"/>
              </a:ext>
            </a:extLst>
          </p:cNvPr>
          <p:cNvSpPr txBox="1"/>
          <p:nvPr/>
        </p:nvSpPr>
        <p:spPr>
          <a:xfrm>
            <a:off x="1002311" y="1230452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吞吐量和误码率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0A56EDE-2F0F-41B2-8152-2B8155B8CC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399459"/>
              </p:ext>
            </p:extLst>
          </p:nvPr>
        </p:nvGraphicFramePr>
        <p:xfrm>
          <a:off x="6943617" y="19854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2233DB58-D9E5-4828-94FC-CFF4552A5F6C}"/>
              </a:ext>
            </a:extLst>
          </p:cNvPr>
          <p:cNvSpPr txBox="1"/>
          <p:nvPr/>
        </p:nvSpPr>
        <p:spPr>
          <a:xfrm>
            <a:off x="1058819" y="2269365"/>
            <a:ext cx="468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我们在实验环境中实现了分类准确率大于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90%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，平均吞吐量为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112bps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，误码率小于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0.1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ZigBee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WiFi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的跨协议通信。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57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A83F5F-2989-4BBC-9E70-D0E2594F54DA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第四章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97F2F2-001F-4573-9C4B-1C55002877BB}"/>
              </a:ext>
            </a:extLst>
          </p:cNvPr>
          <p:cNvSpPr txBox="1"/>
          <p:nvPr/>
        </p:nvSpPr>
        <p:spPr>
          <a:xfrm>
            <a:off x="1002311" y="1230452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首先分析</a:t>
            </a:r>
            <a:r>
              <a:rPr lang="en-US" altLang="zh-CN" dirty="0" err="1"/>
              <a:t>WiFi</a:t>
            </a:r>
            <a:r>
              <a:rPr lang="zh-CN" altLang="en-US" dirty="0"/>
              <a:t>传输对于</a:t>
            </a:r>
            <a:r>
              <a:rPr lang="en-US" altLang="zh-CN" dirty="0"/>
              <a:t>ZigBee RSSI</a:t>
            </a:r>
            <a:r>
              <a:rPr lang="zh-CN" altLang="en-US" dirty="0"/>
              <a:t>的影响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C75F6B-4957-4B56-A58A-27D08E101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27" y="1828482"/>
            <a:ext cx="4269740" cy="32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7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A83F5F-2989-4BBC-9E70-D0E2594F54DA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第四章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438092-0DDA-4C35-815E-D50F329C6E9F}"/>
              </a:ext>
            </a:extLst>
          </p:cNvPr>
          <p:cNvSpPr txBox="1"/>
          <p:nvPr/>
        </p:nvSpPr>
        <p:spPr>
          <a:xfrm>
            <a:off x="1002311" y="1230452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系统设计和实验设置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A1DB6-E5AE-4B23-BAB1-649ACC1E75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11" y="1958657"/>
            <a:ext cx="3721100" cy="29406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CD91D8-2162-4F7C-951D-68E10F09F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04" y="2084744"/>
            <a:ext cx="49053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3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A83F5F-2989-4BBC-9E70-D0E2594F54DA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第四章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5B666C-2A13-46B7-A61F-340F43E4A554}"/>
              </a:ext>
            </a:extLst>
          </p:cNvPr>
          <p:cNvSpPr txBox="1"/>
          <p:nvPr/>
        </p:nvSpPr>
        <p:spPr>
          <a:xfrm>
            <a:off x="1002311" y="1230452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结果分析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132B34A-F10A-4C43-8A9F-BE36773C1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464244"/>
              </p:ext>
            </p:extLst>
          </p:nvPr>
        </p:nvGraphicFramePr>
        <p:xfrm>
          <a:off x="1002311" y="221151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2B3391F1-8BEF-406E-804A-87ECD1396C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1506210"/>
              </p:ext>
            </p:extLst>
          </p:nvPr>
        </p:nvGraphicFramePr>
        <p:xfrm>
          <a:off x="6244975" y="23861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7345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A1AB2-B78C-41AE-A2B8-857BE00B4F57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第四章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8FCC43-D9B9-4C62-B958-FAA898B3DFF6}"/>
              </a:ext>
            </a:extLst>
          </p:cNvPr>
          <p:cNvSpPr txBox="1"/>
          <p:nvPr/>
        </p:nvSpPr>
        <p:spPr>
          <a:xfrm>
            <a:off x="1002311" y="1230452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吞吐量和误码率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33DB58-D9E5-4828-94FC-CFF4552A5F6C}"/>
              </a:ext>
            </a:extLst>
          </p:cNvPr>
          <p:cNvSpPr txBox="1"/>
          <p:nvPr/>
        </p:nvSpPr>
        <p:spPr>
          <a:xfrm>
            <a:off x="1115327" y="2074729"/>
            <a:ext cx="468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我们在实验环境中实现了分类准确率大于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，平均吞吐量为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105bps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，误码率小于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0.05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WiFi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ZigBee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的跨协议通信。</a:t>
            </a:r>
            <a:endParaRPr lang="zh-CN" altLang="en-US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6628F27-A356-4864-9AE6-CBE3972D7D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486574"/>
              </p:ext>
            </p:extLst>
          </p:nvPr>
        </p:nvGraphicFramePr>
        <p:xfrm>
          <a:off x="7200472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645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/>
          <p:cNvSpPr/>
          <p:nvPr/>
        </p:nvSpPr>
        <p:spPr>
          <a:xfrm>
            <a:off x="1249680" y="2772230"/>
            <a:ext cx="9700260" cy="108000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1"/>
          <p:cNvSpPr/>
          <p:nvPr/>
        </p:nvSpPr>
        <p:spPr>
          <a:xfrm>
            <a:off x="1249680" y="2890452"/>
            <a:ext cx="9700260" cy="108000"/>
          </a:xfrm>
          <a:prstGeom prst="roundRect">
            <a:avLst>
              <a:gd name="adj" fmla="val 0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4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AE6F778-D62A-4098-B7E3-15418F244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6428" y="2918460"/>
            <a:ext cx="8126730" cy="2212923"/>
          </a:xfrm>
        </p:spPr>
        <p:txBody>
          <a:bodyPr>
            <a:noAutofit/>
          </a:bodyPr>
          <a:lstStyle/>
          <a:p>
            <a:r>
              <a:rPr lang="zh-CN" altLang="en-US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br>
              <a:rPr lang="en-US" altLang="zh-CN" sz="42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en-US" altLang="zh-CN" sz="4400" b="1" dirty="0">
                <a:solidFill>
                  <a:srgbClr val="3E38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4200" b="1" dirty="0">
              <a:solidFill>
                <a:srgbClr val="3E38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2777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B165CD-137A-41B9-AAB8-FAEED58DEF02}"/>
              </a:ext>
            </a:extLst>
          </p:cNvPr>
          <p:cNvSpPr txBox="1"/>
          <p:nvPr/>
        </p:nvSpPr>
        <p:spPr>
          <a:xfrm>
            <a:off x="626724" y="1510590"/>
            <a:ext cx="11116637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随着物联网技术的飞速发展，出现了大量的物联网异构设备的共存问题，也产生了不同协议的无线设备之间互相通信的需求。研究者提出了跨协议通信技术（Cross-Technology Communication, CTC），跨协议通信是一种实现不兼容无线设备之间直接通信的技术。本文提出了利用WiFi信道状态信息（Chanel State Information, CSI）实现ZigBee到WiFi的跨协议通信和利用ZigBee接收信号强度（</a:t>
            </a: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Received Signal Strength Indicator, RSSI</a:t>
            </a:r>
            <a:r>
              <a:rPr lang="zh-CN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）实现WiFi到ZigBee的跨协议通信技术。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15490E-966A-490F-8FBB-B6F50B926DE7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摘要</a:t>
            </a:r>
          </a:p>
        </p:txBody>
      </p:sp>
    </p:spTree>
    <p:extLst>
      <p:ext uri="{BB962C8B-B14F-4D97-AF65-F5344CB8AC3E}">
        <p14:creationId xmlns:p14="http://schemas.microsoft.com/office/powerpoint/2010/main" val="179527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7B2D00-A52D-4780-A99F-3909DEC5A62B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摘要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DDA8EC-110D-46E5-8F37-6523BF5FB745}"/>
              </a:ext>
            </a:extLst>
          </p:cNvPr>
          <p:cNvSpPr txBox="1"/>
          <p:nvPr/>
        </p:nvSpPr>
        <p:spPr>
          <a:xfrm>
            <a:off x="537681" y="1004976"/>
            <a:ext cx="1111663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本文基于无线信道估计、机器学习分类和神经网络分类等技术，从数据收集，特征提取，分类识别等方面，实现WiFi和ZigBee之间的双向跨协议技术，主要工作如下：</a:t>
            </a:r>
          </a:p>
          <a:p>
            <a:pPr indent="304800" algn="just">
              <a:lnSpc>
                <a:spcPct val="150000"/>
              </a:lnSpc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1、基于WiFi CSI实现ZigBee到WiFi的跨协议通信。主要思想是探索对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ZigBee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传输对于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WiFi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CSI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的影响，通过分析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CSI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实现对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ZigBee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发送的信息的解码。实验结果表明，对于WiFi的CSI序列分类准确率达到了90%以上，本文实现了平均吞吐量为112bps，误码率小于0.1的ZigBee到WiFi的跨协议通信。</a:t>
            </a:r>
          </a:p>
          <a:p>
            <a:pPr indent="304800" algn="just">
              <a:lnSpc>
                <a:spcPct val="150000"/>
              </a:lnSpc>
            </a:pP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、基于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ZigBee RSSI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WiFi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ZigBee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的跨协议通信。主要思想是探索对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WiFi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传输对于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ZigBee RSSI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的影响，通过分析</a:t>
            </a:r>
            <a:r>
              <a:rPr lang="en-US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RSSI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实现对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WiFi</a:t>
            </a: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发送的信息的解码。实验结果表明，对于ZigBee的RSSI序列分类准确率达到了95%以上，本文实现了平均吞吐量为105bps，误码率小于0.05的WiFi到ZigBee的跨协议通信。</a:t>
            </a:r>
          </a:p>
          <a:p>
            <a:pPr algn="just">
              <a:lnSpc>
                <a:spcPts val="2000"/>
              </a:lnSpc>
              <a:spcBef>
                <a:spcPts val="1560"/>
              </a:spcBef>
            </a:pPr>
            <a: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关键词：WiFi；ZigBee；跨协议通信；信道状态信息；接收信号强度</a:t>
            </a:r>
          </a:p>
          <a:p>
            <a:br>
              <a:rPr lang="zh-CN" altLang="zh-CN" sz="1800" dirty="0">
                <a:effectLst/>
                <a:ea typeface="Times New Roman" panose="02020603050405020304" pitchFamily="18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618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7B2D00-A52D-4780-A99F-3909DEC5A62B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目录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FD418B-FDB1-42CC-B1E7-556AAD97E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24" y="1356532"/>
            <a:ext cx="3273975" cy="45047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FF28BF-9D63-48AE-B600-AFB63820B0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9"/>
          <a:stretch/>
        </p:blipFill>
        <p:spPr>
          <a:xfrm>
            <a:off x="4031073" y="964592"/>
            <a:ext cx="3597265" cy="53296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B23914-49D9-4970-979D-F39BB208E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543" y="1078872"/>
            <a:ext cx="4026904" cy="47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9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A1AB2-B78C-41AE-A2B8-857BE00B4F57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第三章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8BC7D1-97EA-4E34-8717-B652FFDB7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71" y="1779270"/>
            <a:ext cx="4399280" cy="32994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4EE6F9A-89DA-4FEA-86ED-9979FF663BC1}"/>
              </a:ext>
            </a:extLst>
          </p:cNvPr>
          <p:cNvSpPr txBox="1"/>
          <p:nvPr/>
        </p:nvSpPr>
        <p:spPr>
          <a:xfrm>
            <a:off x="863029" y="1281823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首先分析</a:t>
            </a:r>
            <a:r>
              <a:rPr lang="en-US" altLang="zh-CN" dirty="0"/>
              <a:t>ZigBee</a:t>
            </a:r>
            <a:r>
              <a:rPr lang="zh-CN" altLang="en-US" dirty="0"/>
              <a:t>传输对于</a:t>
            </a:r>
            <a:r>
              <a:rPr lang="en-US" altLang="zh-CN" dirty="0" err="1"/>
              <a:t>WiFi</a:t>
            </a:r>
            <a:r>
              <a:rPr lang="en-US" altLang="zh-CN" dirty="0"/>
              <a:t> CSI</a:t>
            </a:r>
            <a:r>
              <a:rPr lang="zh-CN" altLang="en-US" dirty="0"/>
              <a:t>的影响</a:t>
            </a:r>
          </a:p>
        </p:txBody>
      </p:sp>
    </p:spTree>
    <p:extLst>
      <p:ext uri="{BB962C8B-B14F-4D97-AF65-F5344CB8AC3E}">
        <p14:creationId xmlns:p14="http://schemas.microsoft.com/office/powerpoint/2010/main" val="230550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A1AB2-B78C-41AE-A2B8-857BE00B4F57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第三章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EE6F9A-89DA-4FEA-86ED-9979FF663BC1}"/>
              </a:ext>
            </a:extLst>
          </p:cNvPr>
          <p:cNvSpPr txBox="1"/>
          <p:nvPr/>
        </p:nvSpPr>
        <p:spPr>
          <a:xfrm>
            <a:off x="863029" y="1281823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然后选择接收天线和子载波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3FCB4A36-4197-4CD1-8A47-230B56713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339488"/>
              </p:ext>
            </p:extLst>
          </p:nvPr>
        </p:nvGraphicFramePr>
        <p:xfrm>
          <a:off x="624890" y="1795462"/>
          <a:ext cx="5274310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5315CE4-D03A-4B36-AE10-479F88929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4416764"/>
              </p:ext>
            </p:extLst>
          </p:nvPr>
        </p:nvGraphicFramePr>
        <p:xfrm>
          <a:off x="6530819" y="1795462"/>
          <a:ext cx="5274310" cy="333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7474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67984D-CEBC-4E05-B37B-1F859626A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5" y="1705397"/>
            <a:ext cx="3803739" cy="42645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EA1AB2-B78C-41AE-A2B8-857BE00B4F57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第三章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EE6F9A-89DA-4FEA-86ED-9979FF663BC1}"/>
              </a:ext>
            </a:extLst>
          </p:cNvPr>
          <p:cNvSpPr txBox="1"/>
          <p:nvPr/>
        </p:nvSpPr>
        <p:spPr>
          <a:xfrm>
            <a:off x="1002311" y="1230452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071319-9821-4245-A4F2-483ABB4DF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30" y="2450080"/>
            <a:ext cx="4182110" cy="25742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DBDF80-C737-4119-94DD-2E8A211BCD9F}"/>
              </a:ext>
            </a:extLst>
          </p:cNvPr>
          <p:cNvSpPr txBox="1"/>
          <p:nvPr/>
        </p:nvSpPr>
        <p:spPr>
          <a:xfrm>
            <a:off x="6096000" y="1336065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实验设置</a:t>
            </a:r>
          </a:p>
        </p:txBody>
      </p:sp>
    </p:spTree>
    <p:extLst>
      <p:ext uri="{BB962C8B-B14F-4D97-AF65-F5344CB8AC3E}">
        <p14:creationId xmlns:p14="http://schemas.microsoft.com/office/powerpoint/2010/main" val="45710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A1AB2-B78C-41AE-A2B8-857BE00B4F57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第三章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E378CDC8-8CF0-4F3A-A2C5-5DB20B274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405707"/>
              </p:ext>
            </p:extLst>
          </p:nvPr>
        </p:nvGraphicFramePr>
        <p:xfrm>
          <a:off x="860182" y="2074729"/>
          <a:ext cx="4338320" cy="241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28FCC43-D9B9-4C62-B958-FAA898B3DFF6}"/>
              </a:ext>
            </a:extLst>
          </p:cNvPr>
          <p:cNvSpPr txBox="1"/>
          <p:nvPr/>
        </p:nvSpPr>
        <p:spPr>
          <a:xfrm>
            <a:off x="1002311" y="1230452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结果分析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E651CC87-8C92-4432-8A32-CD2669228D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4386549"/>
              </p:ext>
            </p:extLst>
          </p:nvPr>
        </p:nvGraphicFramePr>
        <p:xfrm>
          <a:off x="6096000" y="19128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0381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A1AB2-B78C-41AE-A2B8-857BE00B4F57}"/>
              </a:ext>
            </a:extLst>
          </p:cNvPr>
          <p:cNvSpPr txBox="1"/>
          <p:nvPr/>
        </p:nvSpPr>
        <p:spPr>
          <a:xfrm>
            <a:off x="2027612" y="293842"/>
            <a:ext cx="200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第三章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8FCC43-D9B9-4C62-B958-FAA898B3DFF6}"/>
              </a:ext>
            </a:extLst>
          </p:cNvPr>
          <p:cNvSpPr txBox="1"/>
          <p:nvPr/>
        </p:nvSpPr>
        <p:spPr>
          <a:xfrm>
            <a:off x="1002311" y="1230452"/>
            <a:ext cx="47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结果分析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B79C2A52-C7B8-4FB4-AE5B-452A4A046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64834"/>
              </p:ext>
            </p:extLst>
          </p:nvPr>
        </p:nvGraphicFramePr>
        <p:xfrm>
          <a:off x="3514343" y="19341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1396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5807</TotalTime>
  <Words>557</Words>
  <Application>Microsoft Office PowerPoint</Application>
  <PresentationFormat>宽屏</PresentationFormat>
  <Paragraphs>73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黑体</vt:lpstr>
      <vt:lpstr>宋体</vt:lpstr>
      <vt:lpstr>微软雅黑</vt:lpstr>
      <vt:lpstr>Arial</vt:lpstr>
      <vt:lpstr>Bahnschrift Light</vt:lpstr>
      <vt:lpstr>Tahoma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wu chun</cp:lastModifiedBy>
  <cp:revision>552</cp:revision>
  <dcterms:created xsi:type="dcterms:W3CDTF">2020-04-23T01:39:00Z</dcterms:created>
  <dcterms:modified xsi:type="dcterms:W3CDTF">2022-04-10T09:41:08Z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